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12eb7f451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12eb7f451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2eb7f45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2eb7f45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12eb7f45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12eb7f45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12eb7f45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12eb7f45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12eb7f45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12eb7f45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12eb7f451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12eb7f451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12eb7f45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12eb7f45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12eb7f45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12eb7f45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2eb7f45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2eb7f45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2eb7f45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2eb7f45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2eb7f45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2eb7f45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effects; pay attention to the scale values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2eb7f45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2eb7f45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2eb7f45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2eb7f45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2eb7f45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2eb7f45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2eb7f451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2eb7f45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2eb7f45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12eb7f45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Funnel Wall Variability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Limeng Jiang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47" y="4173350"/>
            <a:ext cx="2964275" cy="7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925" y="4119577"/>
            <a:ext cx="3066050" cy="80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552" y="4100500"/>
            <a:ext cx="2622673" cy="8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=160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1307850"/>
            <a:ext cx="5709900" cy="2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2" y="4155000"/>
            <a:ext cx="3182025" cy="8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500" y="4159771"/>
            <a:ext cx="3182025" cy="83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375" y="1479750"/>
            <a:ext cx="3006825" cy="250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25" y="4060025"/>
            <a:ext cx="2442475" cy="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MAD</a:t>
            </a:r>
            <a:r>
              <a:rPr lang="en" sz="2761"/>
              <a:t> </a:t>
            </a:r>
            <a:endParaRPr sz="27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999" t="0"/>
          <a:stretch/>
        </p:blipFill>
        <p:spPr>
          <a:xfrm>
            <a:off x="2441600" y="581725"/>
            <a:ext cx="6702399" cy="20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2625144"/>
            <a:ext cx="6702400" cy="20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γ=4/3, SANE</a:t>
            </a:r>
            <a:r>
              <a:rPr lang="en" sz="2761"/>
              <a:t> </a:t>
            </a:r>
            <a:endParaRPr/>
          </a:p>
        </p:txBody>
      </p:sp>
      <p:sp>
        <p:nvSpPr>
          <p:cNvPr id="238" name="Google Shape;238;p25"/>
          <p:cNvSpPr txBox="1"/>
          <p:nvPr>
            <p:ph type="title"/>
          </p:nvPr>
        </p:nvSpPr>
        <p:spPr>
          <a:xfrm>
            <a:off x="0" y="0"/>
            <a:ext cx="70389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61"/>
              <a:t> </a:t>
            </a:r>
            <a:endParaRPr sz="276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1178600" y="1186513"/>
            <a:ext cx="126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Rhigh = 160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00" y="3027864"/>
            <a:ext cx="6702400" cy="211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600" y="803108"/>
            <a:ext cx="6702399" cy="222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</a:t>
            </a:r>
            <a:r>
              <a:rPr lang="en" sz="3000"/>
              <a:t>γ &amp; Any R</a:t>
            </a:r>
            <a:r>
              <a:rPr lang="en"/>
              <a:t>high</a:t>
            </a:r>
            <a:r>
              <a:rPr lang="en" sz="3000"/>
              <a:t>, P</a:t>
            </a:r>
            <a:r>
              <a:rPr lang="en" sz="2600"/>
              <a:t>g</a:t>
            </a:r>
            <a:endParaRPr sz="2000"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25" y="914100"/>
            <a:ext cx="4559500" cy="20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425" y="914100"/>
            <a:ext cx="2264273" cy="20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25" y="2985075"/>
            <a:ext cx="4474369" cy="21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5300" y="2985075"/>
            <a:ext cx="2373099" cy="21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γ &amp; Any R</a:t>
            </a:r>
            <a:r>
              <a:rPr lang="en"/>
              <a:t>high</a:t>
            </a:r>
            <a:r>
              <a:rPr lang="en" sz="3000"/>
              <a:t>, B²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950" y="841925"/>
            <a:ext cx="4567746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191350" y="1714500"/>
            <a:ext cx="84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99" y="841925"/>
            <a:ext cx="2357466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50" y="2965925"/>
            <a:ext cx="4535638" cy="2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600" y="2965925"/>
            <a:ext cx="2416939" cy="21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1297500" y="1307850"/>
            <a:ext cx="70389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MAD has a much “wider” beta=1 surface …</a:t>
            </a:r>
            <a:endParaRPr sz="16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Strong magnetic fields cumulate in the funnel and push out …</a:t>
            </a:r>
            <a:endParaRPr sz="14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really the picture CK has in mind, but actually makes sense</a:t>
            </a:r>
            <a:endParaRPr sz="14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Multiple layers of structures seen in MAD</a:t>
            </a:r>
            <a:endParaRPr sz="16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Are they physical or numerical artifacts?</a:t>
            </a:r>
            <a:endParaRPr sz="14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are they?  Are they related to field lines “attached” to the event horizon vs. to the disk?  Is one “Alfven wave” propagation along field lines and the other precession?</a:t>
            </a:r>
            <a:endParaRPr sz="14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Similar layers can be identified in SANE</a:t>
            </a:r>
            <a:endParaRPr sz="1600"/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But they are much weaker</a:t>
            </a:r>
            <a:endParaRPr sz="14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 sz="1600"/>
              <a:t>var(Te_funnel) &gt;&gt; var(Te_disk)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TO-DOs</a:t>
            </a:r>
            <a:endParaRPr/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memory usage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Optimize python code to reduce I/O (and hence improve speed)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★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Implement 3hr module index routine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Goals/Questions to be Addressed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07850"/>
            <a:ext cx="7038900" cy="3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Does the funnel (jet) contribute to variability (in Te)?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YES…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How variable are the different quantities in the funnel?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are the physical mechanisms that causes these variabilities?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model these mechanisms and make prediction about variabilities based on other parameters like spins and MAD vs SANE?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★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NO…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Why?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 what regimes is this valid?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Can we predict extra variability (caused by the funnel) in different regimes?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43900" y="623375"/>
            <a:ext cx="70389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γ=4/3</a:t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→ Te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Pink contour is β=1 surface  (i.e. where P</a:t>
            </a:r>
            <a:r>
              <a:rPr lang="en" sz="1200">
                <a:solidFill>
                  <a:schemeClr val="dk1"/>
                </a:solidFill>
              </a:rPr>
              <a:t>gas</a:t>
            </a:r>
            <a:r>
              <a:rPr lang="en">
                <a:solidFill>
                  <a:schemeClr val="dk1"/>
                </a:solidFill>
              </a:rPr>
              <a:t>=P</a:t>
            </a:r>
            <a:r>
              <a:rPr lang="en" sz="1200">
                <a:solidFill>
                  <a:schemeClr val="dk1"/>
                </a:solidFill>
              </a:rPr>
              <a:t>mag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" y="1037050"/>
            <a:ext cx="5768717" cy="306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468" y="1037050"/>
            <a:ext cx="3375282" cy="306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50" y="4106450"/>
            <a:ext cx="3165435" cy="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449" y="4106450"/>
            <a:ext cx="3165425" cy="79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648" y="4028900"/>
            <a:ext cx="2523349" cy="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</a:t>
            </a:r>
            <a:r>
              <a:rPr lang="en">
                <a:solidFill>
                  <a:schemeClr val="dk1"/>
                </a:solidFill>
              </a:rPr>
              <a:t>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" y="1458350"/>
            <a:ext cx="5900747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023" y="1458352"/>
            <a:ext cx="3243252" cy="293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" y="4389346"/>
            <a:ext cx="2795600" cy="7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713" y="4302125"/>
            <a:ext cx="3092725" cy="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0566" y="4243025"/>
            <a:ext cx="2440147" cy="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82200" y="462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625"/>
            <a:ext cx="5629950" cy="28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213" y="4180175"/>
            <a:ext cx="32984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8" y="4180173"/>
            <a:ext cx="3372580" cy="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375" y="1514500"/>
            <a:ext cx="2959411" cy="26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3375" y="4206425"/>
            <a:ext cx="2460625" cy="8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" y="1307850"/>
            <a:ext cx="5954825" cy="30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39" y="4213025"/>
            <a:ext cx="2866211" cy="7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250" y="4203072"/>
            <a:ext cx="2929625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600" y="1429341"/>
            <a:ext cx="2998500" cy="265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658" y="4081575"/>
            <a:ext cx="2441519" cy="8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MAD,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254075"/>
            <a:ext cx="5718900" cy="29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550" y="1363013"/>
            <a:ext cx="3066050" cy="2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SANE, R</a:t>
            </a:r>
            <a:r>
              <a:rPr lang="en" sz="2000">
                <a:solidFill>
                  <a:schemeClr val="dk1"/>
                </a:solidFill>
              </a:rPr>
              <a:t>high</a:t>
            </a:r>
            <a:r>
              <a:rPr lang="en">
                <a:solidFill>
                  <a:schemeClr val="dk1"/>
                </a:solidFill>
              </a:rPr>
              <a:t>=40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00" y="1468568"/>
            <a:ext cx="5751000" cy="28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00" y="4204622"/>
            <a:ext cx="2955125" cy="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50" y="4166972"/>
            <a:ext cx="3067725" cy="8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700" y="1588493"/>
            <a:ext cx="2989925" cy="262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095" y="4185800"/>
            <a:ext cx="245853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